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3"/>
  </p:notesMasterIdLst>
  <p:handoutMasterIdLst>
    <p:handoutMasterId r:id="rId34"/>
  </p:handoutMasterIdLst>
  <p:sldIdLst>
    <p:sldId id="382" r:id="rId2"/>
    <p:sldId id="328" r:id="rId3"/>
    <p:sldId id="329" r:id="rId4"/>
    <p:sldId id="399" r:id="rId5"/>
    <p:sldId id="355" r:id="rId6"/>
    <p:sldId id="359" r:id="rId7"/>
    <p:sldId id="374" r:id="rId8"/>
    <p:sldId id="362" r:id="rId9"/>
    <p:sldId id="403" r:id="rId10"/>
    <p:sldId id="363" r:id="rId11"/>
    <p:sldId id="400" r:id="rId12"/>
    <p:sldId id="389" r:id="rId13"/>
    <p:sldId id="401" r:id="rId14"/>
    <p:sldId id="402" r:id="rId15"/>
    <p:sldId id="378" r:id="rId16"/>
    <p:sldId id="342" r:id="rId17"/>
    <p:sldId id="309" r:id="rId18"/>
    <p:sldId id="375" r:id="rId19"/>
    <p:sldId id="404" r:id="rId20"/>
    <p:sldId id="405" r:id="rId21"/>
    <p:sldId id="366" r:id="rId22"/>
    <p:sldId id="267" r:id="rId23"/>
    <p:sldId id="393" r:id="rId24"/>
    <p:sldId id="369" r:id="rId25"/>
    <p:sldId id="394" r:id="rId26"/>
    <p:sldId id="395" r:id="rId27"/>
    <p:sldId id="396" r:id="rId28"/>
    <p:sldId id="397" r:id="rId29"/>
    <p:sldId id="370" r:id="rId30"/>
    <p:sldId id="371" r:id="rId31"/>
    <p:sldId id="406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SHA 2" initials="OSHA-2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D9EAEF"/>
    <a:srgbClr val="E2E2E2"/>
    <a:srgbClr val="EAEAEA"/>
    <a:srgbClr val="DDDDDD"/>
    <a:srgbClr val="000099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8" autoAdjust="0"/>
    <p:restoredTop sz="83165" autoAdjust="0"/>
  </p:normalViewPr>
  <p:slideViewPr>
    <p:cSldViewPr>
      <p:cViewPr>
        <p:scale>
          <a:sx n="75" d="100"/>
          <a:sy n="75" d="100"/>
        </p:scale>
        <p:origin x="-170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32"/>
    </p:cViewPr>
  </p:sorterViewPr>
  <p:notesViewPr>
    <p:cSldViewPr>
      <p:cViewPr varScale="1">
        <p:scale>
          <a:sx n="68" d="100"/>
          <a:sy n="68" d="100"/>
        </p:scale>
        <p:origin x="-2808" y="-120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25" tIns="46813" rIns="93625" bIns="468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25" tIns="46813" rIns="93625" bIns="468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25" tIns="46813" rIns="93625" bIns="468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25" tIns="46813" rIns="93625" bIns="468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0DFC36-C5BF-482F-883F-37F9F60D39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560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625" tIns="46813" rIns="93625" bIns="4681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625" tIns="46813" rIns="93625" bIns="46813" rtlCol="0"/>
          <a:lstStyle>
            <a:lvl1pPr algn="r">
              <a:defRPr sz="1200"/>
            </a:lvl1pPr>
          </a:lstStyle>
          <a:p>
            <a:pPr>
              <a:defRPr/>
            </a:pPr>
            <a:fld id="{128824F4-4A39-4D0F-A6E8-87D59756E2C5}" type="datetimeFigureOut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25" tIns="46813" rIns="93625" bIns="4681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4838"/>
            <a:ext cx="5607050" cy="4184650"/>
          </a:xfrm>
          <a:prstGeom prst="rect">
            <a:avLst/>
          </a:prstGeom>
        </p:spPr>
        <p:txBody>
          <a:bodyPr vert="horz" lIns="93625" tIns="46813" rIns="93625" bIns="4681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625" tIns="46813" rIns="93625" bIns="4681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625" tIns="46813" rIns="93625" bIns="46813" rtlCol="0" anchor="b"/>
          <a:lstStyle>
            <a:lvl1pPr algn="r">
              <a:defRPr sz="1200"/>
            </a:lvl1pPr>
          </a:lstStyle>
          <a:p>
            <a:pPr>
              <a:defRPr/>
            </a:pPr>
            <a:fld id="{181BEEAC-9C27-410F-B99D-5B60EFCFD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97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BEEAC-9C27-410F-B99D-5B60EFCFD96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413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9988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8300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5025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2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94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66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38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0110B3-F976-4247-B18E-374ACDC44F0D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413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9988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8300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5025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2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94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66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38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01E44E-C0D5-4288-9D9D-186919BE15DF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413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9988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8300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5025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2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94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66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38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6489A9-9EFD-4A3A-B890-B8E22AE02EED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413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9988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8300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5025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2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94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66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38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6489A9-9EFD-4A3A-B890-B8E22AE02EED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BEEAC-9C27-410F-B99D-5B60EFCFD96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06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BEEAC-9C27-410F-B99D-5B60EFCFD9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BEEAC-9C27-410F-B99D-5B60EFCFD9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38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BEEAC-9C27-410F-B99D-5B60EFCFD96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37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aseline="0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413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9988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8300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5025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2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94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66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38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79A018-C01E-48F4-8D47-BD7ACA3175D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BEEAC-9C27-410F-B99D-5B60EFCFD96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3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BEEAC-9C27-410F-B99D-5B60EFCFD9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79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BEEAC-9C27-410F-B99D-5B60EFCFD96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99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BEEAC-9C27-410F-B99D-5B60EFCFD96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2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BEEAC-9C27-410F-B99D-5B60EFCFD96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7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BEEAC-9C27-410F-B99D-5B60EFCFD9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1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BEEAC-9C27-410F-B99D-5B60EFCFD96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53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A7119F-F2F0-422D-8115-C7E9CCA4933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BEEAC-9C27-410F-B99D-5B60EFCFD9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4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413" indent="-292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9988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8300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5025" indent="-233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2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94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66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3825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C03A34-E9D0-46D3-9A0A-F0200A651181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EABC5A-CCD4-461F-8724-6D864BF4A99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4F7595-0BEA-4F4A-A56F-F75DBA07C93E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6E1E-CBF0-460E-82F2-EE57BF94B7D0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0480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9" y="5334000"/>
            <a:ext cx="2743263" cy="79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9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0732-7123-4D36-93D5-F8B1C0954614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1310234" cy="3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12E3-1DDA-4861-8664-EEFC7206790E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1310234" cy="3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3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CB13-D34C-4453-8884-B92A4CE27700}" type="datetime1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EBD8-5194-4CE8-8D75-D6EF6DBC88CA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548640"/>
            <a:ext cx="8229600" cy="74980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>
            <a:lvl1pPr marL="502920" indent="-457200">
              <a:buSzPct val="100000"/>
              <a:buFont typeface="Wingdings" panose="05000000000000000000" pitchFamily="2" charset="2"/>
              <a:buChar char="v"/>
              <a:defRPr/>
            </a:lvl1pPr>
            <a:lvl2pPr marL="822960" indent="-457200">
              <a:buSzPct val="75000"/>
              <a:buFont typeface="Wingdings" panose="05000000000000000000" pitchFamily="2" charset="2"/>
              <a:buChar char="v"/>
              <a:defRPr/>
            </a:lvl2pPr>
            <a:lvl3pPr marL="982980" indent="-342900">
              <a:buFont typeface="Wingdings" panose="05000000000000000000" pitchFamily="2" charset="2"/>
              <a:buChar char="v"/>
              <a:defRPr/>
            </a:lvl3pPr>
            <a:lvl4pPr marL="1257300" indent="-342900">
              <a:buFont typeface="Wingdings" panose="05000000000000000000" pitchFamily="2" charset="2"/>
              <a:buChar char="v"/>
              <a:defRPr/>
            </a:lvl4pPr>
            <a:lvl5pPr marL="1549908" indent="-342900"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1310234" cy="3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1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4985-4855-41FD-AEB5-9D07AE69A28F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1310234" cy="3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2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703E-6402-4872-B604-24A926446C19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12/7/2017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51251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1310234" cy="3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2956-5666-48B1-A89B-FDFEF9EFF94C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1310234" cy="3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5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749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888B-48CF-4622-9AB1-4F8522495053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1310234" cy="3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1C49-774F-4580-A798-D7D1BCAF515A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1310234" cy="3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3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5C05-4699-4854-A86C-E1B84AADC797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1310234" cy="3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5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CE90-5FFD-43AC-9543-323B5A1C51B6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1310234" cy="37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9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F40CDC-50F5-4BA7-8EA2-632B53FDB0D3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12/7/2017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319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oshapeoria@dol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196355" y="304800"/>
            <a:ext cx="8766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</a:rPr>
              <a:t>OSHA’s Respirable Crystalline </a:t>
            </a:r>
            <a:r>
              <a:rPr lang="en-US" altLang="en-US" b="1" dirty="0" smtClean="0">
                <a:solidFill>
                  <a:prstClr val="black"/>
                </a:solidFill>
              </a:rPr>
              <a:t>Silica </a:t>
            </a:r>
            <a:r>
              <a:rPr lang="en-US" altLang="en-US" b="1" dirty="0">
                <a:solidFill>
                  <a:prstClr val="black"/>
                </a:solidFill>
              </a:rPr>
              <a:t>Rule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55" y="5943600"/>
            <a:ext cx="31273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O:\Silica\Images\HAND-HELD SAWS #1.rev 5.20.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23" y="1143000"/>
            <a:ext cx="4703427" cy="451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9144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Methods of Sample Analysis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1676400"/>
            <a:ext cx="8458200" cy="4495800"/>
          </a:xfrm>
        </p:spPr>
        <p:txBody>
          <a:bodyPr>
            <a:normAutofit/>
          </a:bodyPr>
          <a:lstStyle/>
          <a:p>
            <a:pPr marL="502920" lvl="1">
              <a:buSzPct val="100000"/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Employers must ensure that samples </a:t>
            </a:r>
            <a:r>
              <a:rPr lang="en-US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 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analyzed by </a:t>
            </a:r>
            <a:r>
              <a:rPr lang="en-US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accredited 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laboratory 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that follow specified quality control procedures</a:t>
            </a:r>
          </a:p>
          <a:p>
            <a:pPr eaLnBrk="1" hangingPunct="1"/>
            <a:endParaRPr lang="en-US" alt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Appendix A 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allows use of OSHA, NIOSH, or MSHA </a:t>
            </a:r>
            <a:r>
              <a:rPr lang="en-US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method for sampling and analysis</a:t>
            </a: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 eaLnBrk="1" hangingPunct="1"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lvl="1" eaLnBrk="1" hangingPunct="1"/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/>
            <a:endParaRPr lang="en-US" alt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334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10" y="381000"/>
            <a:ext cx="8229600" cy="9144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tx1"/>
                </a:solidFill>
              </a:rPr>
              <a:t>Construction -</a:t>
            </a:r>
            <a:br>
              <a:rPr lang="en-US" altLang="en-US" sz="3600" dirty="0" smtClean="0">
                <a:solidFill>
                  <a:schemeClr val="tx1"/>
                </a:solidFill>
              </a:rPr>
            </a:br>
            <a:r>
              <a:rPr lang="en-US" altLang="en-US" sz="3600" kern="0" dirty="0" smtClean="0">
                <a:solidFill>
                  <a:schemeClr val="tx1"/>
                </a:solidFill>
              </a:rPr>
              <a:t>Specified </a:t>
            </a:r>
            <a:r>
              <a:rPr lang="en-US" altLang="en-US" sz="3600" kern="0" dirty="0">
                <a:solidFill>
                  <a:schemeClr val="tx1"/>
                </a:solidFill>
              </a:rPr>
              <a:t>E</a:t>
            </a:r>
            <a:r>
              <a:rPr lang="en-US" altLang="en-US" sz="3600" kern="0" dirty="0" smtClean="0">
                <a:solidFill>
                  <a:schemeClr val="tx1"/>
                </a:solidFill>
              </a:rPr>
              <a:t>xposure </a:t>
            </a:r>
            <a:r>
              <a:rPr lang="en-US" altLang="en-US" sz="3600" kern="0" dirty="0">
                <a:solidFill>
                  <a:schemeClr val="tx1"/>
                </a:solidFill>
              </a:rPr>
              <a:t>C</a:t>
            </a:r>
            <a:r>
              <a:rPr lang="en-US" altLang="en-US" sz="3600" kern="0" dirty="0" smtClean="0">
                <a:solidFill>
                  <a:schemeClr val="tx1"/>
                </a:solidFill>
              </a:rPr>
              <a:t>ontrol Methods</a:t>
            </a:r>
            <a:endParaRPr lang="en-US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8001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dirty="0" smtClean="0"/>
              <a:t>Table </a:t>
            </a:r>
            <a:r>
              <a:rPr lang="en-US" altLang="en-US" sz="2800" dirty="0"/>
              <a:t>1 in the construction standard matches </a:t>
            </a:r>
            <a:r>
              <a:rPr lang="en-US" altLang="en-US" sz="2800" dirty="0" smtClean="0"/>
              <a:t>18 tasks </a:t>
            </a:r>
            <a:r>
              <a:rPr lang="en-US" altLang="en-US" sz="2800" dirty="0"/>
              <a:t>with effective dust control methods </a:t>
            </a:r>
            <a:r>
              <a:rPr lang="en-US" altLang="en-US" sz="2800" dirty="0" smtClean="0"/>
              <a:t>and, in some cases, respirator requirements.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endParaRPr lang="en-US" altLang="en-US" sz="2800" kern="0" dirty="0" smtClean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kern="0" dirty="0" smtClean="0"/>
              <a:t>Employers that fully </a:t>
            </a:r>
            <a:r>
              <a:rPr lang="en-US" altLang="en-US" sz="2800" kern="0" dirty="0"/>
              <a:t>and properly implement </a:t>
            </a:r>
            <a:r>
              <a:rPr lang="en-US" altLang="en-US" sz="2800" kern="0" dirty="0" smtClean="0"/>
              <a:t>controls on </a:t>
            </a:r>
            <a:r>
              <a:rPr lang="en-US" altLang="en-US" sz="2800" kern="0" dirty="0"/>
              <a:t>Table </a:t>
            </a:r>
            <a:r>
              <a:rPr lang="en-US" altLang="en-US" sz="2800" kern="0" dirty="0" smtClean="0"/>
              <a:t>1 do not have to:</a:t>
            </a:r>
          </a:p>
          <a:p>
            <a:pPr lvl="1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/>
              <a:t>C</a:t>
            </a:r>
            <a:r>
              <a:rPr lang="en-US" altLang="en-US" sz="2400" kern="0" dirty="0" smtClean="0"/>
              <a:t>omply with the PEL</a:t>
            </a:r>
          </a:p>
          <a:p>
            <a:pPr lvl="1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 smtClean="0"/>
              <a:t>Conduct exposure assessments for employees engaged in those tasks</a:t>
            </a:r>
          </a:p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altLang="en-US" sz="2400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172200"/>
            <a:ext cx="6096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List of Table 1 Entries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8600" y="1066800"/>
            <a:ext cx="4343400" cy="49530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Stationary masonry saws</a:t>
            </a:r>
          </a:p>
          <a:p>
            <a:pPr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Handheld power saws</a:t>
            </a:r>
          </a:p>
          <a:p>
            <a:pPr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Handheld power saws for fiber cement board</a:t>
            </a:r>
          </a:p>
          <a:p>
            <a:pPr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Walk-behind saws</a:t>
            </a:r>
          </a:p>
          <a:p>
            <a:pPr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Drivable saws</a:t>
            </a:r>
          </a:p>
          <a:p>
            <a:pPr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Rig-mounted core saws or drills</a:t>
            </a:r>
          </a:p>
          <a:p>
            <a:pPr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Handheld and stand-mounted drills</a:t>
            </a:r>
          </a:p>
          <a:p>
            <a:pPr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Dowel drilling rigs for concrete</a:t>
            </a:r>
          </a:p>
          <a:p>
            <a:pPr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Vehicle-mounted drilling rigs for rock and concrete</a:t>
            </a:r>
          </a:p>
          <a:p>
            <a:pPr eaLnBrk="1" hangingPunct="1"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Jackhammers and handheld powered chipping tools</a:t>
            </a:r>
          </a:p>
        </p:txBody>
      </p:sp>
      <p:sp>
        <p:nvSpPr>
          <p:cNvPr id="19460" name="Content Placeholder 1"/>
          <p:cNvSpPr>
            <a:spLocks noGrp="1"/>
          </p:cNvSpPr>
          <p:nvPr>
            <p:ph sz="quarter" idx="14"/>
          </p:nvPr>
        </p:nvSpPr>
        <p:spPr>
          <a:xfrm>
            <a:off x="4648200" y="1066800"/>
            <a:ext cx="4343400" cy="50292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Handheld grinders for mortar removal (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tuckpointing</a:t>
            </a:r>
            <a:r>
              <a:rPr lang="en-US" altLang="en-US" sz="2000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Handheld grinders for other than mortar removal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Walk-behind milling machines and floor grinders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Small drivable milling machines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Large drivable milling machines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Crushing machines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Heavy equipment and utility vehicles to abrade or fracture silica materials</a:t>
            </a: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Heavy equipment and utility vehicles for grading and excavating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SzPct val="100000"/>
              <a:buFont typeface="Wingdings" panose="05000000000000000000" pitchFamily="2" charset="2"/>
              <a:buChar char="v"/>
            </a:pPr>
            <a:endParaRPr lang="en-US" altLang="en-US" sz="16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7620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Example of Table 1 Entry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75510"/>
              </p:ext>
            </p:extLst>
          </p:nvPr>
        </p:nvGraphicFramePr>
        <p:xfrm>
          <a:off x="457200" y="685800"/>
          <a:ext cx="8153400" cy="6027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9985"/>
                <a:gridCol w="4058815"/>
                <a:gridCol w="1295400"/>
                <a:gridCol w="1219200"/>
              </a:tblGrid>
              <a:tr h="129611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Equipment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/ Task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Engineering and Work Practice Control Methods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Required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Respiratory Protection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 and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Minimum 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APF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6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</a:rPr>
                        <a:t>≤ 4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/shift</a:t>
                      </a:r>
                      <a:endParaRPr lang="en-US" sz="20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&gt; 4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/shift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0070C0"/>
                    </a:solidFill>
                  </a:tcPr>
                </a:tc>
              </a:tr>
              <a:tr h="4044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Handheld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power saws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(any blade diameter)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Use saw equipped with integrated water delivery 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system</a:t>
                      </a:r>
                      <a:r>
                        <a:rPr lang="en-US" sz="2000" baseline="0" dirty="0" smtClean="0">
                          <a:effectLst/>
                          <a:latin typeface="+mj-lt"/>
                        </a:rPr>
                        <a:t> that continuously feeds water to the blade.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aseline="0" dirty="0" smtClean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+mj-lt"/>
                          <a:ea typeface="Times New Roman"/>
                        </a:rPr>
                        <a:t>Operate and maintain tool in accordance with manufacturers’ instruction to minimize dust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000" baseline="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baseline="0" dirty="0" smtClean="0">
                          <a:effectLst/>
                          <a:latin typeface="+mj-lt"/>
                          <a:ea typeface="Times New Roman"/>
                        </a:rPr>
                        <a:t>When used outdoors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baseline="0" dirty="0" smtClean="0">
                          <a:effectLst/>
                          <a:latin typeface="+mj-lt"/>
                          <a:ea typeface="Times New Roman"/>
                        </a:rPr>
                        <a:t>When used indoors or in an enclosed area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None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APF 10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9525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APF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APF 10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0" y="6324600"/>
            <a:ext cx="7620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Example of Table 1 Entry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67612"/>
              </p:ext>
            </p:extLst>
          </p:nvPr>
        </p:nvGraphicFramePr>
        <p:xfrm>
          <a:off x="457200" y="685800"/>
          <a:ext cx="8153400" cy="601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9985"/>
                <a:gridCol w="4058815"/>
                <a:gridCol w="1295400"/>
                <a:gridCol w="1219200"/>
              </a:tblGrid>
              <a:tr h="129611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Equipment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</a:rPr>
                        <a:t> / Task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Engineering and Work Practice Control Methods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Required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Respiratory Protection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 and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Minimum 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APF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6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</a:rPr>
                        <a:t>≤ 4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/shift</a:t>
                      </a:r>
                      <a:endParaRPr lang="en-US" sz="20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&gt; 4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/shift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0070C0"/>
                    </a:solidFill>
                  </a:tcPr>
                </a:tc>
              </a:tr>
              <a:tr h="40375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Stationary masonry saws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saw equipped with integrated water delivery system that continuously feeds water to the blade. 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Operate and maintain tool in accordance with manufacturer’s instructions to minimize dust emissions.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  <a:ea typeface="Times New Roman"/>
                      </a:endParaRPr>
                    </a:p>
                  </a:txBody>
                  <a:tcPr marL="68580" marR="68580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None</a:t>
                      </a:r>
                    </a:p>
                  </a:txBody>
                  <a:tcPr marL="68580" marR="68580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None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+mn-lt"/>
                      </a:endParaRPr>
                    </a:p>
                  </a:txBody>
                  <a:tcPr marL="68580" marR="68580" marT="9525" marB="0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tx1"/>
                </a:solidFill>
              </a:rPr>
              <a:t>Methods of </a:t>
            </a:r>
            <a:r>
              <a:rPr lang="en-US" altLang="en-US" sz="4000" dirty="0">
                <a:solidFill>
                  <a:schemeClr val="tx1"/>
                </a:solidFill>
              </a:rPr>
              <a:t>Compliance –</a:t>
            </a:r>
            <a:br>
              <a:rPr lang="en-US" altLang="en-US" sz="4000" dirty="0">
                <a:solidFill>
                  <a:schemeClr val="tx1"/>
                </a:solidFill>
              </a:rPr>
            </a:br>
            <a:r>
              <a:rPr lang="en-US" altLang="en-US" sz="4000" dirty="0">
                <a:solidFill>
                  <a:schemeClr val="tx1"/>
                </a:solidFill>
              </a:rPr>
              <a:t>Hierarchy of </a:t>
            </a:r>
            <a:r>
              <a:rPr lang="en-US" altLang="en-US" sz="4000" dirty="0" smtClean="0">
                <a:solidFill>
                  <a:schemeClr val="tx1"/>
                </a:solidFill>
              </a:rPr>
              <a:t>Controls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828800"/>
            <a:ext cx="8229600" cy="3810000"/>
          </a:xfrm>
        </p:spPr>
        <p:txBody>
          <a:bodyPr>
            <a:normAutofit/>
          </a:bodyPr>
          <a:lstStyle/>
          <a:p>
            <a:r>
              <a:rPr lang="en-US" altLang="en-US" sz="3000" dirty="0">
                <a:solidFill>
                  <a:schemeClr val="tx1"/>
                </a:solidFill>
              </a:rPr>
              <a:t>Employers </a:t>
            </a:r>
            <a:r>
              <a:rPr lang="en-US" altLang="en-US" sz="3000" dirty="0" smtClean="0">
                <a:solidFill>
                  <a:schemeClr val="tx1"/>
                </a:solidFill>
              </a:rPr>
              <a:t>must </a:t>
            </a:r>
            <a:r>
              <a:rPr lang="en-US" altLang="en-US" sz="3000" dirty="0">
                <a:solidFill>
                  <a:schemeClr val="tx1"/>
                </a:solidFill>
              </a:rPr>
              <a:t>use </a:t>
            </a:r>
            <a:r>
              <a:rPr lang="en-US" altLang="en-US" sz="3000" dirty="0" smtClean="0">
                <a:solidFill>
                  <a:schemeClr val="tx1"/>
                </a:solidFill>
              </a:rPr>
              <a:t>engineering </a:t>
            </a:r>
            <a:r>
              <a:rPr lang="en-US" altLang="en-US" sz="3000" dirty="0">
                <a:solidFill>
                  <a:schemeClr val="tx1"/>
                </a:solidFill>
              </a:rPr>
              <a:t>or work practice controls to limit exposures to the PEL</a:t>
            </a:r>
          </a:p>
          <a:p>
            <a:endParaRPr lang="en-US" altLang="en-US" sz="3000" dirty="0" smtClean="0">
              <a:solidFill>
                <a:schemeClr val="tx1"/>
              </a:solidFill>
            </a:endParaRPr>
          </a:p>
          <a:p>
            <a:r>
              <a:rPr lang="en-US" altLang="en-US" sz="3000" dirty="0" smtClean="0">
                <a:solidFill>
                  <a:schemeClr val="tx1"/>
                </a:solidFill>
              </a:rPr>
              <a:t>Respirators </a:t>
            </a:r>
            <a:r>
              <a:rPr lang="en-US" altLang="en-US" sz="3000" dirty="0">
                <a:solidFill>
                  <a:schemeClr val="tx1"/>
                </a:solidFill>
              </a:rPr>
              <a:t>permitted where PEL cannot be achieved with engineering and work practice controls</a:t>
            </a:r>
            <a:endParaRPr lang="en-US" altLang="en-US" sz="3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5334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858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9808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tx1"/>
                </a:solidFill>
              </a:rPr>
              <a:t>Construction –</a:t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r>
              <a:rPr lang="en-US" altLang="en-US" sz="4000" dirty="0" smtClean="0">
                <a:solidFill>
                  <a:schemeClr val="tx1"/>
                </a:solidFill>
              </a:rPr>
              <a:t>Written </a:t>
            </a:r>
            <a:r>
              <a:rPr lang="en-US" altLang="en-US" sz="4000" dirty="0">
                <a:solidFill>
                  <a:schemeClr val="tx1"/>
                </a:solidFill>
              </a:rPr>
              <a:t>Exposure Control </a:t>
            </a:r>
            <a:r>
              <a:rPr lang="en-US" altLang="en-US" sz="4000" dirty="0" smtClean="0">
                <a:solidFill>
                  <a:schemeClr val="tx1"/>
                </a:solidFill>
              </a:rPr>
              <a:t>Plan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1905000"/>
            <a:ext cx="6400800" cy="4038600"/>
          </a:xfrm>
        </p:spPr>
        <p:txBody>
          <a:bodyPr>
            <a:normAutofit lnSpcReduction="10000"/>
          </a:bodyPr>
          <a:lstStyle/>
          <a:p>
            <a:r>
              <a:rPr lang="en-US" altLang="en-US" sz="2600" dirty="0">
                <a:solidFill>
                  <a:schemeClr val="tx1"/>
                </a:solidFill>
              </a:rPr>
              <a:t>The </a:t>
            </a:r>
            <a:r>
              <a:rPr lang="en-US" altLang="en-US" sz="2600" dirty="0" smtClean="0">
                <a:solidFill>
                  <a:schemeClr val="tx1"/>
                </a:solidFill>
              </a:rPr>
              <a:t>plan </a:t>
            </a:r>
            <a:r>
              <a:rPr lang="en-US" altLang="en-US" sz="2600" dirty="0">
                <a:solidFill>
                  <a:schemeClr val="tx1"/>
                </a:solidFill>
              </a:rPr>
              <a:t>must describe:</a:t>
            </a:r>
            <a:endParaRPr lang="en-US" altLang="en-US" sz="26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Tasks </a:t>
            </a:r>
            <a:r>
              <a:rPr lang="en-US" altLang="en-US" sz="2400" dirty="0">
                <a:solidFill>
                  <a:schemeClr val="tx1"/>
                </a:solidFill>
              </a:rPr>
              <a:t>involving exposure to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respirable</a:t>
            </a:r>
            <a:r>
              <a:rPr lang="en-US" altLang="en-US" sz="2400" dirty="0" smtClean="0">
                <a:solidFill>
                  <a:schemeClr val="tx1"/>
                </a:solidFill>
              </a:rPr>
              <a:t> crystalline silica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Engineering controls, work practices, and respiratory protection for each task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Housekeeping measures used to limit </a:t>
            </a:r>
            <a:r>
              <a:rPr lang="en-US" altLang="en-US" sz="2400" dirty="0" smtClean="0">
                <a:solidFill>
                  <a:schemeClr val="tx1"/>
                </a:solidFill>
              </a:rPr>
              <a:t>exposure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FF0000"/>
                </a:solidFill>
              </a:rPr>
              <a:t>Procedures used to restrict access, when necessary to limit exposures</a:t>
            </a:r>
          </a:p>
          <a:p>
            <a:pPr marL="365760" lvl="1" indent="0"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</a:rPr>
              <a:t>Construction –</a:t>
            </a:r>
            <a:br>
              <a:rPr lang="en-US" altLang="en-US" sz="4000" dirty="0">
                <a:solidFill>
                  <a:schemeClr val="tx1"/>
                </a:solidFill>
              </a:rPr>
            </a:br>
            <a:r>
              <a:rPr lang="en-US" altLang="en-US" sz="4000" dirty="0">
                <a:solidFill>
                  <a:schemeClr val="tx1"/>
                </a:solidFill>
              </a:rPr>
              <a:t>Competent </a:t>
            </a:r>
            <a:r>
              <a:rPr lang="en-US" altLang="en-US" sz="4000" dirty="0" smtClean="0">
                <a:solidFill>
                  <a:schemeClr val="tx1"/>
                </a:solidFill>
              </a:rPr>
              <a:t>Person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1000" y="1447800"/>
            <a:ext cx="8382000" cy="5105400"/>
          </a:xfrm>
        </p:spPr>
        <p:txBody>
          <a:bodyPr>
            <a:normAutofit/>
          </a:bodyPr>
          <a:lstStyle/>
          <a:p>
            <a:r>
              <a:rPr lang="en-US" altLang="en-US" sz="2800" i="1" dirty="0" smtClean="0">
                <a:solidFill>
                  <a:schemeClr val="tx1"/>
                </a:solidFill>
              </a:rPr>
              <a:t>Competent </a:t>
            </a:r>
            <a:r>
              <a:rPr lang="en-US" altLang="en-US" sz="2800" i="1" dirty="0">
                <a:solidFill>
                  <a:schemeClr val="tx1"/>
                </a:solidFill>
              </a:rPr>
              <a:t>person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is an individual capable of identifying existing and foreseeable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respirable</a:t>
            </a:r>
            <a:r>
              <a:rPr lang="en-US" altLang="en-US" sz="2800" dirty="0" smtClean="0">
                <a:solidFill>
                  <a:schemeClr val="tx1"/>
                </a:solidFill>
              </a:rPr>
              <a:t> crystalline silica hazards, who has authorization to take prompt corrective measures</a:t>
            </a:r>
          </a:p>
          <a:p>
            <a:r>
              <a:rPr lang="en-US" altLang="en-US" sz="2800" dirty="0" smtClean="0">
                <a:solidFill>
                  <a:schemeClr val="tx1"/>
                </a:solidFill>
              </a:rPr>
              <a:t>Makes frequent </a:t>
            </a:r>
            <a:r>
              <a:rPr lang="en-US" altLang="en-US" sz="2800" dirty="0">
                <a:solidFill>
                  <a:schemeClr val="tx1"/>
                </a:solidFill>
              </a:rPr>
              <a:t>and regular inspection of job sites, materials, and </a:t>
            </a:r>
            <a:r>
              <a:rPr lang="en-US" altLang="en-US" sz="2800" dirty="0" smtClean="0">
                <a:solidFill>
                  <a:schemeClr val="tx1"/>
                </a:solidFill>
              </a:rPr>
              <a:t>equipment</a:t>
            </a:r>
          </a:p>
          <a:p>
            <a:endParaRPr lang="en-US" altLang="en-US" sz="2800" dirty="0" smtClean="0">
              <a:solidFill>
                <a:schemeClr val="tx1"/>
              </a:solidFill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</a:rPr>
              <a:t>Construction </a:t>
            </a:r>
            <a:r>
              <a:rPr lang="en-US" altLang="en-US" sz="2800" dirty="0">
                <a:solidFill>
                  <a:schemeClr val="tx1"/>
                </a:solidFill>
              </a:rPr>
              <a:t>employers must designate a competent person to implement the written exposure control plan</a:t>
            </a:r>
          </a:p>
          <a:p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172200"/>
            <a:ext cx="6858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5334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49808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Respiratory Protection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7848600" cy="4572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Must comply with 29 CFR 1910.134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Respirators required: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While installing or implementing controls or work practices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For tasks where controls or work practices are not feasible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When </a:t>
            </a:r>
            <a:r>
              <a:rPr lang="en-US" sz="2600" dirty="0">
                <a:solidFill>
                  <a:schemeClr val="tx1"/>
                </a:solidFill>
              </a:rPr>
              <a:t>f</a:t>
            </a:r>
            <a:r>
              <a:rPr lang="en-US" sz="2600" dirty="0" smtClean="0">
                <a:solidFill>
                  <a:schemeClr val="tx1"/>
                </a:solidFill>
              </a:rPr>
              <a:t>easible controls cannot reduce exposures to the PEL</a:t>
            </a:r>
          </a:p>
        </p:txBody>
      </p:sp>
    </p:spTree>
    <p:extLst>
      <p:ext uri="{BB962C8B-B14F-4D97-AF65-F5344CB8AC3E}">
        <p14:creationId xmlns:p14="http://schemas.microsoft.com/office/powerpoint/2010/main" val="29650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endParaRPr lang="en-US" altLang="en-US" sz="6000" dirty="0" smtClean="0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905000"/>
            <a:ext cx="8610600" cy="1600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altLang="en-US" sz="6000" dirty="0" smtClean="0"/>
              <a:t>Who is your Respiratory Program Administrator?</a:t>
            </a:r>
          </a:p>
        </p:txBody>
      </p:sp>
    </p:spTree>
    <p:extLst>
      <p:ext uri="{BB962C8B-B14F-4D97-AF65-F5344CB8AC3E}">
        <p14:creationId xmlns:p14="http://schemas.microsoft.com/office/powerpoint/2010/main" val="366513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95660" y="6367983"/>
            <a:ext cx="6858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</a:rPr>
              <a:t>Exposure and Health Risks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724517"/>
            <a:ext cx="6400800" cy="3474720"/>
          </a:xfr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Exposure to respirable crystalline silica has been linked to: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Silicosis;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Lung cancer;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Chronic obstructive pulmonary disease; and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Kidney </a:t>
            </a:r>
            <a:r>
              <a:rPr lang="en-US" altLang="en-US" sz="2800" dirty="0" smtClean="0">
                <a:solidFill>
                  <a:schemeClr val="tx1"/>
                </a:solidFill>
              </a:rPr>
              <a:t>disease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6205" y="6038603"/>
            <a:ext cx="134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400"/>
            <a:ext cx="8229600" cy="1146048"/>
          </a:xfrm>
        </p:spPr>
        <p:txBody>
          <a:bodyPr/>
          <a:lstStyle/>
          <a:p>
            <a:r>
              <a:rPr lang="en-US" altLang="en-US" sz="4800" dirty="0" smtClean="0"/>
              <a:t>Respiratory Protection Program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altLang="en-US" sz="3200" dirty="0" smtClean="0"/>
              <a:t>Written program – selection process</a:t>
            </a:r>
          </a:p>
          <a:p>
            <a:pPr lvl="1"/>
            <a:r>
              <a:rPr lang="en-US" altLang="en-US" sz="3200" dirty="0" smtClean="0">
                <a:solidFill>
                  <a:schemeClr val="tx2"/>
                </a:solidFill>
              </a:rPr>
              <a:t>Level of the contaminant?</a:t>
            </a:r>
          </a:p>
          <a:p>
            <a:r>
              <a:rPr lang="en-US" altLang="en-US" sz="3200" dirty="0" smtClean="0"/>
              <a:t>Medical evaluation</a:t>
            </a:r>
          </a:p>
          <a:p>
            <a:r>
              <a:rPr lang="en-US" altLang="en-US" sz="3200" dirty="0" smtClean="0"/>
              <a:t>Fit test</a:t>
            </a:r>
          </a:p>
          <a:p>
            <a:r>
              <a:rPr lang="en-US" altLang="en-US" sz="3200" dirty="0" smtClean="0"/>
              <a:t>Training</a:t>
            </a:r>
          </a:p>
          <a:p>
            <a:r>
              <a:rPr lang="en-US" altLang="en-US" sz="3200" dirty="0" smtClean="0"/>
              <a:t>Recordkeeping</a:t>
            </a:r>
          </a:p>
        </p:txBody>
      </p:sp>
    </p:spTree>
    <p:extLst>
      <p:ext uri="{BB962C8B-B14F-4D97-AF65-F5344CB8AC3E}">
        <p14:creationId xmlns:p14="http://schemas.microsoft.com/office/powerpoint/2010/main" val="4842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solidFill>
                  <a:schemeClr val="tx1"/>
                </a:solidFill>
              </a:rPr>
              <a:t>Housekeeping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1447800"/>
            <a:ext cx="8610600" cy="4648200"/>
          </a:xfrm>
        </p:spPr>
        <p:txBody>
          <a:bodyPr>
            <a:normAutofit/>
          </a:bodyPr>
          <a:lstStyle/>
          <a:p>
            <a:pPr marL="457200">
              <a:defRPr/>
            </a:pPr>
            <a:r>
              <a:rPr lang="en-US" altLang="en-US" sz="3200" dirty="0" smtClean="0">
                <a:solidFill>
                  <a:schemeClr val="tx1"/>
                </a:solidFill>
              </a:rPr>
              <a:t>When it contributes to exposure, employers must prohibit:</a:t>
            </a:r>
          </a:p>
          <a:p>
            <a:pPr marL="777240" lvl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D</a:t>
            </a:r>
            <a:r>
              <a:rPr lang="en-US" altLang="en-US" sz="2800" dirty="0" smtClean="0">
                <a:solidFill>
                  <a:schemeClr val="tx1"/>
                </a:solidFill>
              </a:rPr>
              <a:t>ry sweeping or brushing</a:t>
            </a:r>
          </a:p>
          <a:p>
            <a:pPr marL="777240" lvl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Use of compressed air for cleaning surfaces or clothing</a:t>
            </a:r>
          </a:p>
          <a:p>
            <a:pPr marL="777240" lvl="1">
              <a:buFont typeface="Arial" panose="020B0604020202020204" pitchFamily="34" charset="0"/>
              <a:buChar char="•"/>
              <a:defRPr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marL="320040" lvl="1" indent="0">
              <a:buNone/>
              <a:defRPr/>
            </a:pPr>
            <a:r>
              <a:rPr lang="en-US" altLang="en-US" sz="3600" b="1" dirty="0" smtClean="0">
                <a:solidFill>
                  <a:schemeClr val="tx1"/>
                </a:solidFill>
              </a:rPr>
              <a:t>Employer should </a:t>
            </a:r>
            <a:r>
              <a:rPr lang="en-US" altLang="en-US" sz="3600" b="1" dirty="0">
                <a:solidFill>
                  <a:schemeClr val="tx1"/>
                </a:solidFill>
              </a:rPr>
              <a:t>use 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ventilation, </a:t>
            </a:r>
            <a:r>
              <a:rPr lang="en-US" altLang="en-US" sz="3600" b="1" dirty="0">
                <a:solidFill>
                  <a:schemeClr val="tx1"/>
                </a:solidFill>
              </a:rPr>
              <a:t>HEPA 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vacuums, and wet sweeping.</a:t>
            </a:r>
          </a:p>
          <a:p>
            <a:pPr>
              <a:defRPr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marL="45720" indent="0" eaLnBrk="1" hangingPunct="1">
              <a:buNone/>
              <a:defRPr/>
            </a:pP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172200"/>
            <a:ext cx="5334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Construction –</a:t>
            </a:r>
            <a:br>
              <a:rPr lang="en-US" altLang="en-US" sz="4000" dirty="0" smtClean="0">
                <a:solidFill>
                  <a:schemeClr val="tx1"/>
                </a:solidFill>
              </a:rPr>
            </a:br>
            <a:r>
              <a:rPr lang="en-US" altLang="en-US" sz="4000" dirty="0" smtClean="0">
                <a:solidFill>
                  <a:schemeClr val="tx1"/>
                </a:solidFill>
              </a:rPr>
              <a:t>Medical Surveillance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0" y="1676400"/>
            <a:ext cx="7924800" cy="495300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Employers must offer medical examinations to workers:</a:t>
            </a:r>
          </a:p>
          <a:p>
            <a:pPr marL="66294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Who will be </a:t>
            </a:r>
            <a:r>
              <a:rPr lang="en-US" altLang="en-US" sz="2400" u="sng" dirty="0" smtClean="0">
                <a:solidFill>
                  <a:schemeClr val="tx1"/>
                </a:solidFill>
              </a:rPr>
              <a:t>required to wear a respirator </a:t>
            </a:r>
            <a:r>
              <a:rPr lang="en-US" altLang="en-US" sz="2400" dirty="0" smtClean="0">
                <a:solidFill>
                  <a:schemeClr val="tx1"/>
                </a:solidFill>
              </a:rPr>
              <a:t>under the standard for 30 or more days a year.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342900" indent="-342900"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Employers must offer examinations every three years to workers who continue to be exposed above the trigger</a:t>
            </a:r>
          </a:p>
          <a:p>
            <a:pPr marL="342900" indent="-342900"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Exam includes medical and work history, physical exam, chest X-ray, and pulmonary function test (TB test on initial exam only)</a:t>
            </a:r>
          </a:p>
          <a:p>
            <a:pPr marL="0" indent="0">
              <a:buNone/>
              <a:defRPr/>
            </a:pPr>
            <a:endParaRPr lang="en-US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6096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762000"/>
          </a:xfrm>
        </p:spPr>
        <p:txBody>
          <a:bodyPr/>
          <a:lstStyle/>
          <a:p>
            <a:r>
              <a:rPr lang="en-US" sz="4000" dirty="0"/>
              <a:t>Medical </a:t>
            </a:r>
            <a:r>
              <a:rPr lang="en-US" sz="4000" dirty="0" smtClean="0"/>
              <a:t>examination continued: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914400"/>
            <a:ext cx="8686800" cy="5486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 </a:t>
            </a:r>
            <a:r>
              <a:rPr lang="en-US" sz="2400" b="1" dirty="0"/>
              <a:t>chest X-ray </a:t>
            </a:r>
            <a:endParaRPr lang="en-US" sz="2400" b="1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a single </a:t>
            </a:r>
            <a:r>
              <a:rPr lang="en-US" dirty="0" err="1"/>
              <a:t>posteroanterior</a:t>
            </a:r>
            <a:r>
              <a:rPr lang="en-US" dirty="0"/>
              <a:t> radiographic projection or radiograph of the chest at full inspiration recorded on either film (no less than 14 x 17 inches and no more than 16 x 17 inches) or digital radiography systems), interpreted and classified according to the International </a:t>
            </a:r>
            <a:r>
              <a:rPr lang="en-US" dirty="0" err="1"/>
              <a:t>Labour</a:t>
            </a:r>
            <a:r>
              <a:rPr lang="en-US" dirty="0"/>
              <a:t> Office (ILO) International Classification of Radiographs of </a:t>
            </a:r>
            <a:r>
              <a:rPr lang="en-US" dirty="0" err="1"/>
              <a:t>Pneumoconioses</a:t>
            </a:r>
            <a:r>
              <a:rPr lang="en-US" dirty="0"/>
              <a:t> by a NIOSH-certified B Reader;</a:t>
            </a:r>
          </a:p>
          <a:p>
            <a:r>
              <a:rPr lang="en-US" sz="2400" b="1" dirty="0" smtClean="0"/>
              <a:t>A </a:t>
            </a:r>
            <a:r>
              <a:rPr lang="en-US" sz="2400" b="1" dirty="0"/>
              <a:t>pulmonary function test </a:t>
            </a:r>
            <a:endParaRPr lang="en-US" sz="2400" b="1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include forced vital capacity (FVC) and forced expiratory volume in one second (FEV</a:t>
            </a:r>
            <a:r>
              <a:rPr lang="en-US" baseline="-25000" dirty="0"/>
              <a:t>1</a:t>
            </a:r>
            <a:r>
              <a:rPr lang="en-US" dirty="0"/>
              <a:t>) and FEV</a:t>
            </a:r>
            <a:r>
              <a:rPr lang="en-US" baseline="-25000" dirty="0"/>
              <a:t>1</a:t>
            </a:r>
            <a:r>
              <a:rPr lang="en-US" dirty="0"/>
              <a:t>/FVC ratio, administered by a spirometry technician with a current certificate from a </a:t>
            </a:r>
            <a:r>
              <a:rPr lang="en-US" dirty="0" err="1"/>
              <a:t>NIOSHapproved</a:t>
            </a:r>
            <a:r>
              <a:rPr lang="en-US" dirty="0"/>
              <a:t> spirometry course;</a:t>
            </a:r>
          </a:p>
          <a:p>
            <a:r>
              <a:rPr lang="en-US" sz="2400" b="1" dirty="0" smtClean="0"/>
              <a:t>Testing </a:t>
            </a:r>
            <a:r>
              <a:rPr lang="en-US" sz="2400" b="1" dirty="0"/>
              <a:t>for latent tuberculosis infection</a:t>
            </a:r>
            <a:r>
              <a:rPr lang="en-US" dirty="0"/>
              <a:t>; and</a:t>
            </a:r>
          </a:p>
          <a:p>
            <a:r>
              <a:rPr lang="en-US" dirty="0" smtClean="0"/>
              <a:t>Any </a:t>
            </a:r>
            <a:r>
              <a:rPr lang="en-US" dirty="0"/>
              <a:t>other tests deemed appropriate by the PLHCP.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81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Medical Opinion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8600" y="1524000"/>
            <a:ext cx="86868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Worker receives report with medical findings</a:t>
            </a:r>
          </a:p>
          <a:p>
            <a:pPr eaLnBrk="1" hangingPunct="1"/>
            <a:endParaRPr lang="en-US" altLang="en-US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Employer receives an opinion that describes limitations on respirator use, and if the worker gives written consent, recommendations 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solidFill>
                  <a:schemeClr val="tx1"/>
                </a:solidFill>
              </a:rPr>
              <a:t>Limitations on exposure to respirable crystalline silica, and/or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solidFill>
                  <a:schemeClr val="tx1"/>
                </a:solidFill>
              </a:rPr>
              <a:t>Examination by a specialist</a:t>
            </a:r>
          </a:p>
          <a:p>
            <a:pPr lvl="1"/>
            <a:endParaRPr lang="en-US" altLang="en-US" sz="2600" dirty="0" smtClean="0">
              <a:solidFill>
                <a:schemeClr val="tx1"/>
              </a:solidFill>
            </a:endParaRPr>
          </a:p>
          <a:p>
            <a:pPr lvl="1"/>
            <a:endParaRPr lang="en-US" altLang="en-US" sz="26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172200"/>
            <a:ext cx="5334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069848"/>
          </a:xfrm>
        </p:spPr>
        <p:txBody>
          <a:bodyPr/>
          <a:lstStyle/>
          <a:p>
            <a:r>
              <a:rPr lang="en-US" sz="4000" dirty="0"/>
              <a:t>Information provided to the </a:t>
            </a:r>
            <a:r>
              <a:rPr lang="en-US" sz="4000" dirty="0" smtClean="0"/>
              <a:t>PLHCP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12192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employer shall ensure that the examining PLHCP has a copy of </a:t>
            </a:r>
            <a:r>
              <a:rPr lang="en-US" dirty="0" smtClean="0"/>
              <a:t>the </a:t>
            </a:r>
            <a:r>
              <a:rPr lang="en-US" dirty="0"/>
              <a:t>standard,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description of the employee's former, current, and anticipated duties as they relate to the employee's occupational exposure to </a:t>
            </a:r>
            <a:r>
              <a:rPr lang="en-US" dirty="0" err="1"/>
              <a:t>respirable</a:t>
            </a:r>
            <a:r>
              <a:rPr lang="en-US" dirty="0"/>
              <a:t> crystalline silica;</a:t>
            </a:r>
          </a:p>
          <a:p>
            <a:r>
              <a:rPr lang="en-US" dirty="0" smtClean="0"/>
              <a:t>The </a:t>
            </a:r>
            <a:r>
              <a:rPr lang="en-US" dirty="0"/>
              <a:t>employee's former, current, and anticipated levels of occupational exposure to </a:t>
            </a:r>
            <a:r>
              <a:rPr lang="en-US" dirty="0" err="1"/>
              <a:t>respirable</a:t>
            </a:r>
            <a:r>
              <a:rPr lang="en-US" dirty="0"/>
              <a:t> crystalline silica;</a:t>
            </a:r>
          </a:p>
          <a:p>
            <a:r>
              <a:rPr lang="en-US" dirty="0" smtClean="0"/>
              <a:t>A </a:t>
            </a:r>
            <a:r>
              <a:rPr lang="en-US" dirty="0"/>
              <a:t>description of any personal protective equipment used or to be used by the employee, including when and for how long the employee has used or will use that equipment; and</a:t>
            </a:r>
          </a:p>
          <a:p>
            <a:r>
              <a:rPr lang="en-US" dirty="0" smtClean="0"/>
              <a:t>Information </a:t>
            </a:r>
            <a:r>
              <a:rPr lang="en-US" dirty="0"/>
              <a:t>from records of employment-related medical examinations previously provided to the employee and currently within the control of the employer.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11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r>
              <a:rPr lang="en-US" sz="4000" dirty="0"/>
              <a:t>PLHCP's </a:t>
            </a:r>
            <a:r>
              <a:rPr lang="en-US" sz="4000" dirty="0" smtClean="0"/>
              <a:t>report </a:t>
            </a:r>
            <a:r>
              <a:rPr lang="en-US" sz="4000" dirty="0"/>
              <a:t>for the employee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990600"/>
            <a:ext cx="8610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statement indicating the results of the medical examination, including any medical condition(s) that would place the employee at increased risk of material impairment to health from exposure to </a:t>
            </a:r>
            <a:r>
              <a:rPr lang="en-US" dirty="0" err="1"/>
              <a:t>respirable</a:t>
            </a:r>
            <a:r>
              <a:rPr lang="en-US" dirty="0"/>
              <a:t> crystalline silica and any medical conditions that require further evaluation or treatment;</a:t>
            </a:r>
          </a:p>
          <a:p>
            <a:endParaRPr lang="en-US" dirty="0"/>
          </a:p>
          <a:p>
            <a:r>
              <a:rPr lang="en-US" dirty="0"/>
              <a:t>Any recommended limitations on the employee's use of respirators;</a:t>
            </a:r>
          </a:p>
          <a:p>
            <a:endParaRPr lang="en-US" dirty="0"/>
          </a:p>
          <a:p>
            <a:r>
              <a:rPr lang="en-US" dirty="0"/>
              <a:t>Any recommended limitations on the employee's exposure to </a:t>
            </a:r>
            <a:r>
              <a:rPr lang="en-US" dirty="0" err="1"/>
              <a:t>respirable</a:t>
            </a:r>
            <a:r>
              <a:rPr lang="en-US" dirty="0"/>
              <a:t> crystalline silica; and</a:t>
            </a:r>
          </a:p>
          <a:p>
            <a:endParaRPr lang="en-US" dirty="0"/>
          </a:p>
          <a:p>
            <a:r>
              <a:rPr lang="en-US" dirty="0"/>
              <a:t>A statement that the employee should be examined by a specialist (pursuant to paragraph (</a:t>
            </a:r>
            <a:r>
              <a:rPr lang="en-US" dirty="0" err="1"/>
              <a:t>i</a:t>
            </a:r>
            <a:r>
              <a:rPr lang="en-US" dirty="0"/>
              <a:t>)(7) of this section) if the chest X-ray provided in accordance with this section is classified as 1/0 or higher by the B Reader, or if referral to a specialist is otherwise deemed appropriate by the PLHCP.</a:t>
            </a:r>
          </a:p>
        </p:txBody>
      </p:sp>
    </p:spTree>
    <p:extLst>
      <p:ext uri="{BB962C8B-B14F-4D97-AF65-F5344CB8AC3E}">
        <p14:creationId xmlns:p14="http://schemas.microsoft.com/office/powerpoint/2010/main" val="431521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1146048"/>
          </a:xfrm>
        </p:spPr>
        <p:txBody>
          <a:bodyPr/>
          <a:lstStyle/>
          <a:p>
            <a:r>
              <a:rPr lang="en-US" dirty="0"/>
              <a:t>PLHCP's written medical opinion for the </a:t>
            </a:r>
            <a:r>
              <a:rPr lang="en-US" dirty="0" smtClean="0"/>
              <a:t>employer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1905000"/>
            <a:ext cx="861060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shall be obtained within </a:t>
            </a:r>
            <a:r>
              <a:rPr lang="en-US" sz="2800" dirty="0"/>
              <a:t>30 days of the medical </a:t>
            </a:r>
            <a:r>
              <a:rPr lang="en-US" sz="2800" dirty="0" smtClean="0"/>
              <a:t>examination and contain: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date of the examination;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statement that the examination has met the requirements of this section; and</a:t>
            </a:r>
          </a:p>
          <a:p>
            <a:r>
              <a:rPr lang="en-US" sz="2800" dirty="0" smtClean="0"/>
              <a:t>Any </a:t>
            </a:r>
            <a:r>
              <a:rPr lang="en-US" sz="2800" dirty="0"/>
              <a:t>recommended limitations on the employee's use of respirators.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8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6048"/>
          </a:xfrm>
        </p:spPr>
        <p:txBody>
          <a:bodyPr/>
          <a:lstStyle/>
          <a:p>
            <a:r>
              <a:rPr lang="en-US" sz="3200" dirty="0"/>
              <a:t>If the employee provides written authorization, the </a:t>
            </a:r>
            <a:r>
              <a:rPr lang="en-US" sz="3200" dirty="0" smtClean="0"/>
              <a:t>opinion may contain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1524000"/>
            <a:ext cx="8763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Any </a:t>
            </a:r>
            <a:r>
              <a:rPr lang="en-US" dirty="0"/>
              <a:t>recommended limitations on the employee's exposure to </a:t>
            </a:r>
            <a:r>
              <a:rPr lang="en-US" dirty="0" err="1"/>
              <a:t>respirable</a:t>
            </a:r>
            <a:r>
              <a:rPr lang="en-US" dirty="0"/>
              <a:t> crystalline silica;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statement that the employee should be examined by a specialist (pursuant to paragraph (</a:t>
            </a:r>
            <a:r>
              <a:rPr lang="en-US" dirty="0" err="1"/>
              <a:t>i</a:t>
            </a:r>
            <a:r>
              <a:rPr lang="en-US" dirty="0"/>
              <a:t>)(7) of this section) if the chest X-ray provided in accordance with this section is classified as 1/0 or higher by the B Reader, or if referral to a specialist is otherwise deemed appropriate by the PLHCP.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employer shall make available a medical examination by a specialist within 30 days after receiving the PLHCP's written opinion.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65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Communication of Hazards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8600" y="1219200"/>
            <a:ext cx="85344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Employers required to comply with hazard </a:t>
            </a:r>
            <a:r>
              <a:rPr lang="en-US" altLang="en-US" sz="2800" dirty="0">
                <a:solidFill>
                  <a:schemeClr val="tx1"/>
                </a:solidFill>
              </a:rPr>
              <a:t>c</a:t>
            </a:r>
            <a:r>
              <a:rPr lang="en-US" altLang="en-US" sz="2800" dirty="0" smtClean="0">
                <a:solidFill>
                  <a:schemeClr val="tx1"/>
                </a:solidFill>
              </a:rPr>
              <a:t>ommunication standard (1910.1200)</a:t>
            </a:r>
          </a:p>
          <a:p>
            <a:endParaRPr lang="en-US" altLang="en-US" sz="2800" dirty="0" smtClean="0">
              <a:solidFill>
                <a:schemeClr val="tx1"/>
              </a:solidFill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</a:rPr>
              <a:t>Address </a:t>
            </a:r>
            <a:r>
              <a:rPr lang="en-US" sz="2800" dirty="0" smtClean="0">
                <a:solidFill>
                  <a:schemeClr val="tx1"/>
                </a:solidFill>
              </a:rPr>
              <a:t>at </a:t>
            </a:r>
            <a:r>
              <a:rPr lang="en-US" sz="2800" dirty="0">
                <a:solidFill>
                  <a:schemeClr val="tx1"/>
                </a:solidFill>
              </a:rPr>
              <a:t>least the following </a:t>
            </a:r>
            <a:r>
              <a:rPr lang="en-US" sz="2800" dirty="0" smtClean="0">
                <a:solidFill>
                  <a:schemeClr val="tx1"/>
                </a:solidFill>
              </a:rPr>
              <a:t>hazards: </a:t>
            </a:r>
            <a:r>
              <a:rPr lang="en-US" altLang="en-US" sz="2800" dirty="0" smtClean="0">
                <a:solidFill>
                  <a:schemeClr val="tx1"/>
                </a:solidFill>
              </a:rPr>
              <a:t>Cancer</a:t>
            </a:r>
            <a:r>
              <a:rPr lang="en-US" altLang="en-US" sz="2800" dirty="0">
                <a:solidFill>
                  <a:schemeClr val="tx1"/>
                </a:solidFill>
              </a:rPr>
              <a:t>, lung effects, immune system effects, and kidney </a:t>
            </a:r>
            <a:r>
              <a:rPr lang="en-US" altLang="en-US" sz="2800" dirty="0" smtClean="0">
                <a:solidFill>
                  <a:schemeClr val="tx1"/>
                </a:solidFill>
              </a:rPr>
              <a:t>effects as part of HCS 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/>
            <a:endParaRPr lang="en-US" altLang="en-US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Train workers on health hazards, tasks resulting in exposure, workplace protections, medical surveillance, and elements of the standard.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334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49808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</a:rPr>
              <a:t>Scope of Coverage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990600"/>
            <a:ext cx="5105400" cy="400812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chemeClr val="tx1"/>
                </a:solidFill>
              </a:rPr>
              <a:t>T</a:t>
            </a:r>
            <a:r>
              <a:rPr lang="en-US" altLang="en-US" sz="2800" dirty="0" smtClean="0">
                <a:solidFill>
                  <a:schemeClr val="tx1"/>
                </a:solidFill>
              </a:rPr>
              <a:t>hree </a:t>
            </a:r>
            <a:r>
              <a:rPr lang="en-US" altLang="en-US" sz="2800" dirty="0">
                <a:solidFill>
                  <a:schemeClr val="tx1"/>
                </a:solidFill>
              </a:rPr>
              <a:t>forms of silica: 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sz="2800" dirty="0" smtClean="0">
                <a:solidFill>
                  <a:schemeClr val="tx1"/>
                </a:solidFill>
              </a:rPr>
              <a:t>quartz</a:t>
            </a:r>
            <a:r>
              <a:rPr lang="en-US" altLang="en-US" sz="2800" dirty="0">
                <a:solidFill>
                  <a:schemeClr val="tx1"/>
                </a:solidFill>
              </a:rPr>
              <a:t>, 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sz="2800" dirty="0" err="1" smtClean="0">
                <a:solidFill>
                  <a:schemeClr val="tx1"/>
                </a:solidFill>
              </a:rPr>
              <a:t>cristobalite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altLang="en-US" sz="2800" dirty="0" err="1" smtClean="0">
                <a:solidFill>
                  <a:schemeClr val="tx1"/>
                </a:solidFill>
              </a:rPr>
              <a:t>tridymite</a:t>
            </a:r>
            <a:endParaRPr lang="en-US" altLang="en-US" sz="2800" dirty="0">
              <a:solidFill>
                <a:schemeClr val="tx1"/>
              </a:solidFill>
            </a:endParaRPr>
          </a:p>
          <a:p>
            <a:endParaRPr lang="en-US" altLang="en-US" sz="2800" dirty="0" smtClean="0">
              <a:solidFill>
                <a:schemeClr val="tx1"/>
              </a:solidFill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</a:rPr>
              <a:t>Exposures from chipping, cutting</a:t>
            </a:r>
            <a:r>
              <a:rPr lang="en-US" altLang="en-US" sz="2800" dirty="0">
                <a:solidFill>
                  <a:schemeClr val="tx1"/>
                </a:solidFill>
              </a:rPr>
              <a:t>, sawing, drilling, </a:t>
            </a:r>
            <a:r>
              <a:rPr lang="en-US" altLang="en-US" sz="2800" dirty="0" smtClean="0">
                <a:solidFill>
                  <a:schemeClr val="tx1"/>
                </a:solidFill>
              </a:rPr>
              <a:t>grinding, sanding, and </a:t>
            </a:r>
            <a:r>
              <a:rPr lang="en-US" altLang="en-US" sz="2800" dirty="0">
                <a:solidFill>
                  <a:schemeClr val="tx1"/>
                </a:solidFill>
              </a:rPr>
              <a:t>crushing </a:t>
            </a:r>
            <a:r>
              <a:rPr lang="en-US" altLang="en-US" sz="2800" dirty="0" smtClean="0">
                <a:solidFill>
                  <a:schemeClr val="tx1"/>
                </a:solidFill>
              </a:rPr>
              <a:t>concrete</a:t>
            </a:r>
            <a:r>
              <a:rPr lang="en-US" altLang="en-US" sz="2800" dirty="0">
                <a:solidFill>
                  <a:schemeClr val="tx1"/>
                </a:solidFill>
              </a:rPr>
              <a:t>, brick, block, </a:t>
            </a:r>
            <a:r>
              <a:rPr lang="en-US" altLang="en-US" sz="2800" dirty="0" smtClean="0">
                <a:solidFill>
                  <a:schemeClr val="tx1"/>
                </a:solidFill>
              </a:rPr>
              <a:t>rock </a:t>
            </a:r>
            <a:r>
              <a:rPr lang="en-US" altLang="en-US" sz="2800" dirty="0">
                <a:solidFill>
                  <a:schemeClr val="tx1"/>
                </a:solidFill>
              </a:rPr>
              <a:t>and stone </a:t>
            </a:r>
          </a:p>
        </p:txBody>
      </p:sp>
    </p:spTree>
    <p:extLst>
      <p:ext uri="{BB962C8B-B14F-4D97-AF65-F5344CB8AC3E}">
        <p14:creationId xmlns:p14="http://schemas.microsoft.com/office/powerpoint/2010/main" val="39721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sz="6600" dirty="0" smtClean="0">
                <a:solidFill>
                  <a:schemeClr val="tx1"/>
                </a:solidFill>
              </a:rPr>
              <a:t>Recordkeeping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1000" y="1676400"/>
            <a:ext cx="8458200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 smtClean="0">
                <a:solidFill>
                  <a:schemeClr val="tx1"/>
                </a:solidFill>
              </a:rPr>
              <a:t>Must maintain records per 29 CFR 1910.1020 for:</a:t>
            </a:r>
          </a:p>
          <a:p>
            <a:pPr lvl="1"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Air monitoring data</a:t>
            </a:r>
          </a:p>
          <a:p>
            <a:pPr lvl="1"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Objective data</a:t>
            </a:r>
          </a:p>
          <a:p>
            <a:pPr lvl="1"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Medical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172200"/>
            <a:ext cx="5334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en-US" dirty="0" smtClean="0"/>
              <a:t>Brian Bothast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2800" dirty="0" smtClean="0"/>
              <a:t>Lead Safety and Occupational Health Specialist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4400" dirty="0" smtClean="0"/>
              <a:t>Peoria Area OSHA Office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4400" dirty="0" smtClean="0"/>
              <a:t>T 309.589.7033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4400" dirty="0" smtClean="0">
                <a:hlinkClick r:id="rId2"/>
              </a:rPr>
              <a:t>oshapeoria@dol.gov</a:t>
            </a:r>
            <a:endParaRPr lang="en-US" altLang="en-US" sz="440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49808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Construction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0" y="639762"/>
            <a:ext cx="6400800" cy="5684838"/>
          </a:xfrm>
        </p:spPr>
        <p:txBody>
          <a:bodyPr>
            <a:noAutofit/>
          </a:bodyPr>
          <a:lstStyle/>
          <a:p>
            <a:pPr marL="4572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(a) Scope</a:t>
            </a:r>
            <a:endParaRPr lang="en-US" altLang="en-US" dirty="0">
              <a:solidFill>
                <a:schemeClr val="tx1"/>
              </a:solidFill>
            </a:endParaRPr>
          </a:p>
          <a:p>
            <a:pPr marL="4572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(b) Definitions</a:t>
            </a:r>
            <a:endParaRPr lang="en-US" altLang="en-US" dirty="0">
              <a:solidFill>
                <a:schemeClr val="tx1"/>
              </a:solidFill>
            </a:endParaRPr>
          </a:p>
          <a:p>
            <a:pPr marL="45720" indent="0" eaLnBrk="1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(c) Specified </a:t>
            </a:r>
            <a:r>
              <a:rPr lang="en-US" altLang="en-US" dirty="0">
                <a:solidFill>
                  <a:srgbClr val="FF0000"/>
                </a:solidFill>
              </a:rPr>
              <a:t>e</a:t>
            </a:r>
            <a:r>
              <a:rPr lang="en-US" altLang="en-US" dirty="0" smtClean="0">
                <a:solidFill>
                  <a:srgbClr val="FF0000"/>
                </a:solidFill>
              </a:rPr>
              <a:t>xposure </a:t>
            </a: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dirty="0" smtClean="0">
                <a:solidFill>
                  <a:srgbClr val="FF0000"/>
                </a:solidFill>
              </a:rPr>
              <a:t>ontrol </a:t>
            </a:r>
            <a:r>
              <a:rPr lang="en-US" altLang="en-US" dirty="0">
                <a:solidFill>
                  <a:srgbClr val="FF0000"/>
                </a:solidFill>
              </a:rPr>
              <a:t>m</a:t>
            </a:r>
            <a:r>
              <a:rPr lang="en-US" altLang="en-US" dirty="0" smtClean="0">
                <a:solidFill>
                  <a:srgbClr val="FF0000"/>
                </a:solidFill>
              </a:rPr>
              <a:t>ethods</a:t>
            </a:r>
          </a:p>
          <a:p>
            <a:pPr marL="45720" indent="0" eaLnBrk="1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rgbClr val="FF0000"/>
                </a:solidFill>
              </a:rPr>
              <a:t>	</a:t>
            </a:r>
            <a:r>
              <a:rPr lang="en-US" altLang="en-US" b="1" dirty="0" smtClean="0">
                <a:solidFill>
                  <a:srgbClr val="FF0000"/>
                </a:solidFill>
              </a:rPr>
              <a:t>OR</a:t>
            </a:r>
          </a:p>
          <a:p>
            <a:pPr marL="4572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(d) Alternative exposure </a:t>
            </a: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dirty="0" smtClean="0">
                <a:solidFill>
                  <a:srgbClr val="FF0000"/>
                </a:solidFill>
              </a:rPr>
              <a:t>ontrol </a:t>
            </a:r>
            <a:r>
              <a:rPr lang="en-US" altLang="en-US" dirty="0">
                <a:solidFill>
                  <a:srgbClr val="FF0000"/>
                </a:solidFill>
              </a:rPr>
              <a:t>m</a:t>
            </a:r>
            <a:r>
              <a:rPr lang="en-US" altLang="en-US" dirty="0" smtClean="0">
                <a:solidFill>
                  <a:srgbClr val="FF0000"/>
                </a:solidFill>
              </a:rPr>
              <a:t>ethods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PEL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Exposure Assessment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Methods of Compliance</a:t>
            </a:r>
          </a:p>
          <a:p>
            <a:pPr marL="4572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(e) Respiratory protection</a:t>
            </a:r>
          </a:p>
          <a:p>
            <a:pPr marL="4572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(f) Housekeeping</a:t>
            </a:r>
            <a:endParaRPr lang="en-US" altLang="en-US" dirty="0">
              <a:solidFill>
                <a:schemeClr val="tx1"/>
              </a:solidFill>
            </a:endParaRPr>
          </a:p>
          <a:p>
            <a:pPr marL="4572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(g) Written exposure control plan</a:t>
            </a:r>
          </a:p>
          <a:p>
            <a:pPr marL="4572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(h) Medical </a:t>
            </a:r>
            <a:r>
              <a:rPr lang="en-US" altLang="en-US" dirty="0">
                <a:solidFill>
                  <a:schemeClr val="tx1"/>
                </a:solidFill>
              </a:rPr>
              <a:t>s</a:t>
            </a:r>
            <a:r>
              <a:rPr lang="en-US" altLang="en-US" dirty="0" smtClean="0">
                <a:solidFill>
                  <a:schemeClr val="tx1"/>
                </a:solidFill>
              </a:rPr>
              <a:t>urveillance </a:t>
            </a:r>
          </a:p>
          <a:p>
            <a:pPr marL="45720" indent="0" eaLnBrk="1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(</a:t>
            </a:r>
            <a:r>
              <a:rPr lang="en-US" altLang="en-US" dirty="0" err="1" smtClean="0">
                <a:solidFill>
                  <a:schemeClr val="tx1"/>
                </a:solidFill>
              </a:rPr>
              <a:t>i</a:t>
            </a:r>
            <a:r>
              <a:rPr lang="en-US" altLang="en-US" dirty="0" smtClean="0">
                <a:solidFill>
                  <a:schemeClr val="tx1"/>
                </a:solidFill>
              </a:rPr>
              <a:t>) Communication of silica </a:t>
            </a:r>
            <a:r>
              <a:rPr lang="en-US" altLang="en-US" dirty="0">
                <a:solidFill>
                  <a:schemeClr val="tx1"/>
                </a:solidFill>
              </a:rPr>
              <a:t>h</a:t>
            </a:r>
            <a:r>
              <a:rPr lang="en-US" altLang="en-US" dirty="0" smtClean="0">
                <a:solidFill>
                  <a:schemeClr val="tx1"/>
                </a:solidFill>
              </a:rPr>
              <a:t>azards </a:t>
            </a:r>
          </a:p>
          <a:p>
            <a:pPr marL="45720" indent="0" eaLnBrk="1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(j) Recordkeeping</a:t>
            </a:r>
          </a:p>
          <a:p>
            <a:pPr marL="45720" indent="0" eaLnBrk="1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(k) Dates</a:t>
            </a:r>
          </a:p>
        </p:txBody>
      </p:sp>
    </p:spTree>
    <p:extLst>
      <p:ext uri="{BB962C8B-B14F-4D97-AF65-F5344CB8AC3E}">
        <p14:creationId xmlns:p14="http://schemas.microsoft.com/office/powerpoint/2010/main" val="11707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Permissible Exposure Limit (PEL)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3400" y="2057400"/>
            <a:ext cx="7924800" cy="381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dirty="0" smtClean="0">
                <a:solidFill>
                  <a:schemeClr val="tx1"/>
                </a:solidFill>
              </a:rPr>
              <a:t>PEL = 50 µg/m</a:t>
            </a:r>
            <a:r>
              <a:rPr lang="en-US" altLang="en-US" sz="3200" baseline="30000" dirty="0" smtClean="0">
                <a:solidFill>
                  <a:schemeClr val="tx1"/>
                </a:solidFill>
              </a:rPr>
              <a:t>3</a:t>
            </a:r>
            <a:r>
              <a:rPr lang="en-US" altLang="en-US" sz="3200" dirty="0" smtClean="0">
                <a:solidFill>
                  <a:schemeClr val="tx1"/>
                </a:solidFill>
              </a:rPr>
              <a:t> as an 8-Hour TWA</a:t>
            </a:r>
          </a:p>
          <a:p>
            <a:pPr>
              <a:defRPr/>
            </a:pPr>
            <a:endParaRPr lang="en-US" altLang="en-US" sz="3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en-US" sz="3200" dirty="0" smtClean="0">
                <a:solidFill>
                  <a:schemeClr val="tx1"/>
                </a:solidFill>
              </a:rPr>
              <a:t>Action </a:t>
            </a:r>
            <a:r>
              <a:rPr lang="en-US" altLang="en-US" sz="3200" dirty="0">
                <a:solidFill>
                  <a:schemeClr val="tx1"/>
                </a:solidFill>
              </a:rPr>
              <a:t>Level </a:t>
            </a:r>
            <a:r>
              <a:rPr lang="en-US" altLang="en-US" sz="3200" dirty="0" smtClean="0">
                <a:solidFill>
                  <a:schemeClr val="tx1"/>
                </a:solidFill>
              </a:rPr>
              <a:t>= 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25 </a:t>
            </a:r>
            <a:r>
              <a:rPr lang="en-US" altLang="en-US" sz="3200" dirty="0">
                <a:solidFill>
                  <a:schemeClr val="tx1"/>
                </a:solidFill>
              </a:rPr>
              <a:t>µg/m</a:t>
            </a:r>
            <a:r>
              <a:rPr lang="en-US" altLang="en-US" sz="3200" baseline="30000" dirty="0">
                <a:solidFill>
                  <a:schemeClr val="tx1"/>
                </a:solidFill>
              </a:rPr>
              <a:t>3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as an 8-Hour TWA</a:t>
            </a:r>
          </a:p>
          <a:p>
            <a:pPr eaLnBrk="1" hangingPunct="1">
              <a:defRPr/>
            </a:pPr>
            <a:endParaRPr lang="en-US" altLang="en-US" sz="30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4572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Exposure Assessment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295400"/>
            <a:ext cx="7848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 smtClean="0">
                <a:solidFill>
                  <a:schemeClr val="tx1"/>
                </a:solidFill>
              </a:rPr>
              <a:t>Required if exposures may reasonably be expected to be at or above action level of 25 µg/m</a:t>
            </a:r>
            <a:r>
              <a:rPr lang="en-US" altLang="en-US" sz="3200" baseline="30000" dirty="0" smtClean="0">
                <a:solidFill>
                  <a:schemeClr val="tx1"/>
                </a:solidFill>
              </a:rPr>
              <a:t>3</a:t>
            </a:r>
          </a:p>
          <a:p>
            <a:pPr eaLnBrk="1" hangingPunct="1">
              <a:defRPr/>
            </a:pPr>
            <a:endParaRPr lang="en-US" altLang="en-US" sz="32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altLang="en-US" sz="3200" dirty="0" smtClean="0">
                <a:solidFill>
                  <a:schemeClr val="tx1"/>
                </a:solidFill>
              </a:rPr>
              <a:t>Exposures assessments must follow: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The </a:t>
            </a:r>
            <a:r>
              <a:rPr lang="en-US" altLang="en-US" sz="2800" dirty="0">
                <a:solidFill>
                  <a:schemeClr val="tx1"/>
                </a:solidFill>
              </a:rPr>
              <a:t>p</a:t>
            </a:r>
            <a:r>
              <a:rPr lang="en-US" altLang="en-US" sz="2800" dirty="0" smtClean="0">
                <a:solidFill>
                  <a:schemeClr val="tx1"/>
                </a:solidFill>
              </a:rPr>
              <a:t>erformance option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</a:rPr>
              <a:t>The scheduled monitoring option.</a:t>
            </a:r>
          </a:p>
          <a:p>
            <a:pPr marL="365760" lvl="1" indent="0" eaLnBrk="1" hangingPunct="1">
              <a:buNone/>
              <a:defRPr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altLang="en-US" sz="2800" dirty="0" smtClean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5334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6858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Objective Data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8600" y="1066800"/>
            <a:ext cx="8610600" cy="518160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>
                <a:solidFill>
                  <a:schemeClr val="tx1"/>
                </a:solidFill>
              </a:rPr>
              <a:t>Includes air monitoring data from industry-wide surveys or calculations based on the composition of a substance;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>
                <a:solidFill>
                  <a:schemeClr val="tx1"/>
                </a:solidFill>
              </a:rPr>
              <a:t>It demonstrates employee exposure associated with a particular product or material or a specific process, task, or activity.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chemeClr val="tx1"/>
                </a:solidFill>
              </a:rPr>
              <a:t>M</a:t>
            </a:r>
            <a:r>
              <a:rPr lang="en-US" altLang="en-US" sz="2800" dirty="0" smtClean="0">
                <a:solidFill>
                  <a:schemeClr val="tx1"/>
                </a:solidFill>
              </a:rPr>
              <a:t>ust reflect workplace conditions closely resembling or with a higher exposure potential than the processes, types of material, control methods, work practices, and environmental conditions in the employer's current operations.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5334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</a:rPr>
              <a:t>Scheduled Monitoring Option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143000"/>
            <a:ext cx="8229600" cy="5100638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Prescribed schedule for initial and periodic personal monitoring</a:t>
            </a:r>
          </a:p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If monitoring indicates: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Initial below the AL: no additional monitoring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Above the AL: repeat within 6 months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Above the PEL: repeat within 3 months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When two consecutive non-initial results, taken 7 or more days apart, are below the AL, monitoring can be discontinued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solidFill>
                  <a:schemeClr val="tx1"/>
                </a:solidFill>
              </a:rPr>
              <a:t>Reassess if circumstances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33400" cy="365125"/>
          </a:xfrm>
        </p:spPr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85D9-CCD3-4114-A06A-21DD342E2317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49808"/>
          </a:xfrm>
        </p:spPr>
        <p:txBody>
          <a:bodyPr/>
          <a:lstStyle/>
          <a:p>
            <a:r>
              <a:rPr lang="en-US" sz="2800" dirty="0" smtClean="0"/>
              <a:t>Employer </a:t>
            </a:r>
            <a:r>
              <a:rPr lang="en-US" sz="2800" dirty="0"/>
              <a:t>shall </a:t>
            </a:r>
            <a:r>
              <a:rPr lang="en-US" sz="2800" dirty="0" smtClean="0"/>
              <a:t>maintain </a:t>
            </a:r>
            <a:r>
              <a:rPr lang="en-US" sz="2800" dirty="0"/>
              <a:t>an accurate record of all exposure </a:t>
            </a:r>
            <a:r>
              <a:rPr lang="en-US" sz="2800" dirty="0" smtClean="0"/>
              <a:t>measurements and include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1447800"/>
            <a:ext cx="8610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date of measurement for each sample taken;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task monitored;</a:t>
            </a:r>
          </a:p>
          <a:p>
            <a:r>
              <a:rPr lang="en-US" sz="2800" dirty="0" smtClean="0"/>
              <a:t>Sampling </a:t>
            </a:r>
            <a:r>
              <a:rPr lang="en-US" sz="2800" dirty="0"/>
              <a:t>and analytical methods used;</a:t>
            </a:r>
          </a:p>
          <a:p>
            <a:r>
              <a:rPr lang="en-US" sz="2800" dirty="0" smtClean="0"/>
              <a:t>Number</a:t>
            </a:r>
            <a:r>
              <a:rPr lang="en-US" sz="2800" dirty="0"/>
              <a:t>, duration, and results of samples taken;</a:t>
            </a:r>
          </a:p>
          <a:p>
            <a:r>
              <a:rPr lang="en-US" sz="2800" dirty="0" smtClean="0"/>
              <a:t>Identity </a:t>
            </a:r>
            <a:r>
              <a:rPr lang="en-US" sz="2800" dirty="0"/>
              <a:t>of the laboratory that performed the analysis;</a:t>
            </a:r>
          </a:p>
          <a:p>
            <a:r>
              <a:rPr lang="en-US" sz="2800" dirty="0" smtClean="0"/>
              <a:t>Type </a:t>
            </a:r>
            <a:r>
              <a:rPr lang="en-US" sz="2800" dirty="0"/>
              <a:t>of personal protective equipment, such as respirators, worn by the employees monitored; and</a:t>
            </a:r>
          </a:p>
          <a:p>
            <a:r>
              <a:rPr lang="en-US" sz="2800" dirty="0" smtClean="0"/>
              <a:t>Name</a:t>
            </a:r>
            <a:r>
              <a:rPr lang="en-US" sz="2800" dirty="0"/>
              <a:t>, social security number, and job classification of all employees represented by the monitoring, indicating which employees were actually monitored.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58764"/>
      </p:ext>
    </p:extLst>
  </p:cSld>
  <p:clrMapOvr>
    <a:masterClrMapping/>
  </p:clrMapOvr>
</p:sld>
</file>

<file path=ppt/theme/theme1.xml><?xml version="1.0" encoding="utf-8"?>
<a:theme xmlns:a="http://schemas.openxmlformats.org/drawingml/2006/main" name="1_Slipstream">
  <a:themeElements>
    <a:clrScheme name="Custom 15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821908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7004</TotalTime>
  <Words>1700</Words>
  <Application>Microsoft Office PowerPoint</Application>
  <PresentationFormat>On-screen Show (4:3)</PresentationFormat>
  <Paragraphs>285</Paragraphs>
  <Slides>31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1_Slipstream</vt:lpstr>
      <vt:lpstr>PowerPoint Presentation</vt:lpstr>
      <vt:lpstr>Exposure and Health Risks</vt:lpstr>
      <vt:lpstr>Scope of Coverage</vt:lpstr>
      <vt:lpstr>Construction</vt:lpstr>
      <vt:lpstr>Permissible Exposure Limit (PEL)</vt:lpstr>
      <vt:lpstr>Exposure Assessment</vt:lpstr>
      <vt:lpstr>Objective Data</vt:lpstr>
      <vt:lpstr>Scheduled Monitoring Option</vt:lpstr>
      <vt:lpstr>Employer shall maintain an accurate record of all exposure measurements and include</vt:lpstr>
      <vt:lpstr>Methods of Sample Analysis</vt:lpstr>
      <vt:lpstr>Construction - Specified Exposure Control Methods</vt:lpstr>
      <vt:lpstr>List of Table 1 Entries</vt:lpstr>
      <vt:lpstr>Example of Table 1 Entry</vt:lpstr>
      <vt:lpstr>Example of Table 1 Entry</vt:lpstr>
      <vt:lpstr>Methods of Compliance – Hierarchy of Controls</vt:lpstr>
      <vt:lpstr>Construction – Written Exposure Control Plan</vt:lpstr>
      <vt:lpstr>Construction – Competent Person</vt:lpstr>
      <vt:lpstr>Respiratory Protection</vt:lpstr>
      <vt:lpstr>PowerPoint Presentation</vt:lpstr>
      <vt:lpstr>Respiratory Protection Program</vt:lpstr>
      <vt:lpstr>Housekeeping</vt:lpstr>
      <vt:lpstr>Construction – Medical Surveillance </vt:lpstr>
      <vt:lpstr>Medical examination continued:</vt:lpstr>
      <vt:lpstr>Medical Opinion</vt:lpstr>
      <vt:lpstr>Information provided to the PLHCP </vt:lpstr>
      <vt:lpstr>PLHCP's report for the employee</vt:lpstr>
      <vt:lpstr>PLHCP's written medical opinion for the employer </vt:lpstr>
      <vt:lpstr>If the employee provides written authorization, the opinion may contain </vt:lpstr>
      <vt:lpstr>Communication of Hazards</vt:lpstr>
      <vt:lpstr>Recordkeeping</vt:lpstr>
      <vt:lpstr>PowerPoint Presentation</vt:lpstr>
    </vt:vector>
  </TitlesOfParts>
  <Company>OSHA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 Template - White</dc:title>
  <dc:creator>Office of Communications</dc:creator>
  <cp:lastModifiedBy>Bothast, Brian - OSHA</cp:lastModifiedBy>
  <cp:revision>394</cp:revision>
  <cp:lastPrinted>2016-04-07T14:49:04Z</cp:lastPrinted>
  <dcterms:created xsi:type="dcterms:W3CDTF">2006-10-02T15:43:52Z</dcterms:created>
  <dcterms:modified xsi:type="dcterms:W3CDTF">2017-12-07T15:44:47Z</dcterms:modified>
</cp:coreProperties>
</file>